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70" r:id="rId6"/>
    <p:sldId id="271" r:id="rId7"/>
    <p:sldId id="260" r:id="rId8"/>
    <p:sldId id="261" r:id="rId9"/>
    <p:sldId id="262" r:id="rId10"/>
    <p:sldId id="263" r:id="rId11"/>
    <p:sldId id="266"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53" autoAdjust="0"/>
    <p:restoredTop sz="86535" autoAdjust="0"/>
  </p:normalViewPr>
  <p:slideViewPr>
    <p:cSldViewPr snapToGrid="0">
      <p:cViewPr varScale="1">
        <p:scale>
          <a:sx n="64" d="100"/>
          <a:sy n="64" d="100"/>
        </p:scale>
        <p:origin x="7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heme" Target="theme/theme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notesMaster" Target="notesMasters/notesMaster1.xml" /><Relationship Id="rId10" Type="http://schemas.openxmlformats.org/officeDocument/2006/relationships/slide" Target="slides/slide9.xml" /><Relationship Id="rId19"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FC013A-A98F-4674-A53E-8B045A8BC680}" type="datetimeFigureOut">
              <a:rPr lang="en-US" smtClean="0"/>
              <a:t>9/1/2021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4F10EF-9039-4D93-9301-E9968B31CBA8}" type="slidenum">
              <a:rPr lang="en-US" smtClean="0"/>
              <a:t>‹#›</a:t>
            </a:fld>
            <a:endParaRPr lang="en-US"/>
          </a:p>
        </p:txBody>
      </p:sp>
    </p:spTree>
    <p:extLst>
      <p:ext uri="{BB962C8B-B14F-4D97-AF65-F5344CB8AC3E}">
        <p14:creationId xmlns:p14="http://schemas.microsoft.com/office/powerpoint/2010/main" val="61419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School shootings have become a common thing in the United States. Virginia Tech Shooting (April 16, 2007) is the most commonly known school shooting event that occurred in the United States. </a:t>
            </a:r>
          </a:p>
          <a:p>
            <a:r>
              <a:rPr lang="en-US" dirty="0"/>
              <a:t>A US resident of south Korean decent who was an undergraduate at the time had killed 32 people and wounded 17 others.</a:t>
            </a:r>
          </a:p>
          <a:p>
            <a:r>
              <a:rPr lang="en-US" dirty="0"/>
              <a:t>Six students jumped out of windows, which made them to escape the situation. </a:t>
            </a:r>
          </a:p>
          <a:p>
            <a:r>
              <a:rPr lang="en-US" dirty="0"/>
              <a:t>This became one of the deadliest mass shootings that had occurred in the United States at the time. It was surpassed by the Orlando</a:t>
            </a:r>
            <a:r>
              <a:rPr lang="en-US" baseline="0" dirty="0"/>
              <a:t> Night Club shooting that occurred recently. The attack had raised concerns  on the issues of gun culture and the rights of the gun holders over the population. </a:t>
            </a:r>
            <a:endParaRPr lang="en-US" dirty="0"/>
          </a:p>
          <a:p>
            <a:endParaRPr lang="en-US" dirty="0"/>
          </a:p>
        </p:txBody>
      </p:sp>
      <p:sp>
        <p:nvSpPr>
          <p:cNvPr id="4" name="Slide Number Placeholder 3"/>
          <p:cNvSpPr>
            <a:spLocks noGrp="1"/>
          </p:cNvSpPr>
          <p:nvPr>
            <p:ph type="sldNum" sz="quarter" idx="10"/>
          </p:nvPr>
        </p:nvSpPr>
        <p:spPr/>
        <p:txBody>
          <a:bodyPr/>
          <a:lstStyle/>
          <a:p>
            <a:fld id="{9F4F10EF-9039-4D93-9301-E9968B31CBA8}" type="slidenum">
              <a:rPr lang="en-US" smtClean="0"/>
              <a:t>2</a:t>
            </a:fld>
            <a:endParaRPr lang="en-US"/>
          </a:p>
        </p:txBody>
      </p:sp>
    </p:spTree>
    <p:extLst>
      <p:ext uri="{BB962C8B-B14F-4D97-AF65-F5344CB8AC3E}">
        <p14:creationId xmlns:p14="http://schemas.microsoft.com/office/powerpoint/2010/main" val="1673422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need for schools to remodel behavior of the students to prevent crimes from taking place.</a:t>
            </a:r>
          </a:p>
          <a:p>
            <a:r>
              <a:rPr lang="en-US" dirty="0"/>
              <a:t>School administrators need to ensure that students are less actively involved in criminal behaviors. This would help to prevent any engagement in criminal activities.</a:t>
            </a:r>
          </a:p>
          <a:p>
            <a:r>
              <a:rPr lang="en-US" dirty="0"/>
              <a:t>The school system should train students on how to handle negative learning behaviors so as to improve performance in school systems</a:t>
            </a:r>
          </a:p>
        </p:txBody>
      </p:sp>
      <p:sp>
        <p:nvSpPr>
          <p:cNvPr id="4" name="Slide Number Placeholder 3"/>
          <p:cNvSpPr>
            <a:spLocks noGrp="1"/>
          </p:cNvSpPr>
          <p:nvPr>
            <p:ph type="sldNum" sz="quarter" idx="10"/>
          </p:nvPr>
        </p:nvSpPr>
        <p:spPr/>
        <p:txBody>
          <a:bodyPr/>
          <a:lstStyle/>
          <a:p>
            <a:fld id="{9F4F10EF-9039-4D93-9301-E9968B31CBA8}" type="slidenum">
              <a:rPr lang="en-US" smtClean="0"/>
              <a:t>11</a:t>
            </a:fld>
            <a:endParaRPr lang="en-US"/>
          </a:p>
        </p:txBody>
      </p:sp>
    </p:spTree>
    <p:extLst>
      <p:ext uri="{BB962C8B-B14F-4D97-AF65-F5344CB8AC3E}">
        <p14:creationId xmlns:p14="http://schemas.microsoft.com/office/powerpoint/2010/main" val="2294898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Virginia Tech Shooting was highly covered by the media. NBC</a:t>
            </a:r>
            <a:r>
              <a:rPr lang="en-US" baseline="0" dirty="0"/>
              <a:t> news had covered the events that had taken place in Virginia providing a nationwide coverage of the events. </a:t>
            </a:r>
            <a:r>
              <a:rPr lang="en-US" dirty="0"/>
              <a:t>The mass shooting sparked debate on gun laws, gun violence and video ethics.</a:t>
            </a:r>
          </a:p>
          <a:p>
            <a:r>
              <a:rPr lang="en-US" dirty="0"/>
              <a:t>After 2 days of the mass shooting, Cho’s the mass shooter manifesto was released by the media.</a:t>
            </a:r>
          </a:p>
          <a:p>
            <a:r>
              <a:rPr lang="en-US" dirty="0"/>
              <a:t>Cho was reported had suffered from mental health issues. </a:t>
            </a:r>
          </a:p>
          <a:p>
            <a:r>
              <a:rPr lang="en-US" dirty="0"/>
              <a:t>The Virginia Tech board was appointed to review the actions that should have been taken to prevent the crime from taking place. </a:t>
            </a:r>
          </a:p>
          <a:p>
            <a:endParaRPr lang="en-US" dirty="0"/>
          </a:p>
        </p:txBody>
      </p:sp>
      <p:sp>
        <p:nvSpPr>
          <p:cNvPr id="4" name="Slide Number Placeholder 3"/>
          <p:cNvSpPr>
            <a:spLocks noGrp="1"/>
          </p:cNvSpPr>
          <p:nvPr>
            <p:ph type="sldNum" sz="quarter" idx="10"/>
          </p:nvPr>
        </p:nvSpPr>
        <p:spPr/>
        <p:txBody>
          <a:bodyPr/>
          <a:lstStyle/>
          <a:p>
            <a:fld id="{9F4F10EF-9039-4D93-9301-E9968B31CBA8}" type="slidenum">
              <a:rPr lang="en-US" smtClean="0"/>
              <a:t>3</a:t>
            </a:fld>
            <a:endParaRPr lang="en-US"/>
          </a:p>
        </p:txBody>
      </p:sp>
    </p:spTree>
    <p:extLst>
      <p:ext uri="{BB962C8B-B14F-4D97-AF65-F5344CB8AC3E}">
        <p14:creationId xmlns:p14="http://schemas.microsoft.com/office/powerpoint/2010/main" val="3623053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Virginia Tech Review board provided a detailed report of the troubled past of the perpetrator. They claimed that his history of stalking and gun violence had taken place for many years. Cho had been diagnosed with anxiety, selective mutism and severe depression.  Cho had been bullied for many years leading to the advancement of mental health issues.</a:t>
            </a:r>
            <a:r>
              <a:rPr lang="en-US" baseline="0" dirty="0"/>
              <a:t> Had these mental health issues been addressed, they would have contributed to solving of the specific challenges that had affected people in the state at the time. This could have helped to solve specific challenges that had affected people within the state. </a:t>
            </a:r>
            <a:endParaRPr lang="en-US" dirty="0"/>
          </a:p>
          <a:p>
            <a:endParaRPr lang="en-US" dirty="0"/>
          </a:p>
        </p:txBody>
      </p:sp>
      <p:sp>
        <p:nvSpPr>
          <p:cNvPr id="4" name="Slide Number Placeholder 3"/>
          <p:cNvSpPr>
            <a:spLocks noGrp="1"/>
          </p:cNvSpPr>
          <p:nvPr>
            <p:ph type="sldNum" sz="quarter" idx="10"/>
          </p:nvPr>
        </p:nvSpPr>
        <p:spPr/>
        <p:txBody>
          <a:bodyPr/>
          <a:lstStyle/>
          <a:p>
            <a:fld id="{9F4F10EF-9039-4D93-9301-E9968B31CBA8}" type="slidenum">
              <a:rPr lang="en-US" smtClean="0"/>
              <a:t>4</a:t>
            </a:fld>
            <a:endParaRPr lang="en-US"/>
          </a:p>
        </p:txBody>
      </p:sp>
    </p:spTree>
    <p:extLst>
      <p:ext uri="{BB962C8B-B14F-4D97-AF65-F5344CB8AC3E}">
        <p14:creationId xmlns:p14="http://schemas.microsoft.com/office/powerpoint/2010/main" val="4211252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Cho had been diagnosed with anxiety earlier in life. Additionally, no measures had been put to control Cho from engaging in past cases of violence. Cho had been put to therapy but chose to discontinue therapy. Cho had deteriorated mental health condition leading him to engage with violent criminal groupings. Cho would later be involved in this violent criminal activities leading to his engagement with the violent individuals. </a:t>
            </a:r>
          </a:p>
          <a:p>
            <a:endParaRPr lang="en-US" dirty="0"/>
          </a:p>
        </p:txBody>
      </p:sp>
      <p:sp>
        <p:nvSpPr>
          <p:cNvPr id="4" name="Slide Number Placeholder 3"/>
          <p:cNvSpPr>
            <a:spLocks noGrp="1"/>
          </p:cNvSpPr>
          <p:nvPr>
            <p:ph type="sldNum" sz="quarter" idx="10"/>
          </p:nvPr>
        </p:nvSpPr>
        <p:spPr/>
        <p:txBody>
          <a:bodyPr/>
          <a:lstStyle/>
          <a:p>
            <a:fld id="{9F4F10EF-9039-4D93-9301-E9968B31CBA8}" type="slidenum">
              <a:rPr lang="en-US" smtClean="0"/>
              <a:t>5</a:t>
            </a:fld>
            <a:endParaRPr lang="en-US"/>
          </a:p>
        </p:txBody>
      </p:sp>
    </p:spTree>
    <p:extLst>
      <p:ext uri="{BB962C8B-B14F-4D97-AF65-F5344CB8AC3E}">
        <p14:creationId xmlns:p14="http://schemas.microsoft.com/office/powerpoint/2010/main" val="2338473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NBC news, Reuters, Associated Press that had raised questions on the perpetrators history of violence. </a:t>
            </a:r>
          </a:p>
          <a:p>
            <a:r>
              <a:rPr lang="en-US" sz="1200" kern="1200" dirty="0">
                <a:solidFill>
                  <a:schemeClr val="tx1"/>
                </a:solidFill>
                <a:effectLst/>
                <a:latin typeface="+mn-lt"/>
                <a:ea typeface="+mn-ea"/>
                <a:cs typeface="+mn-cs"/>
              </a:rPr>
              <a:t>There was a history of the perpetrator that showed him raising a hammer or him holding pose that promoted South Korean violence. </a:t>
            </a:r>
          </a:p>
          <a:p>
            <a:r>
              <a:rPr lang="en-US" sz="1200" kern="1200" dirty="0">
                <a:solidFill>
                  <a:schemeClr val="tx1"/>
                </a:solidFill>
                <a:effectLst/>
                <a:latin typeface="+mn-lt"/>
                <a:ea typeface="+mn-ea"/>
                <a:cs typeface="+mn-cs"/>
              </a:rPr>
              <a:t> The Virginia Tech Review had reported that Cho had reported inability of handling stress and frightening prospect that had affected his whole life. </a:t>
            </a:r>
          </a:p>
          <a:p>
            <a:r>
              <a:rPr lang="en-US" sz="1200" kern="1200" dirty="0">
                <a:solidFill>
                  <a:schemeClr val="tx1"/>
                </a:solidFill>
                <a:effectLst/>
                <a:latin typeface="+mn-lt"/>
                <a:ea typeface="+mn-ea"/>
                <a:cs typeface="+mn-cs"/>
              </a:rPr>
              <a:t>He considered himself as the savior of the oppressed, the poor and the downtrodden in the society. </a:t>
            </a:r>
          </a:p>
          <a:p>
            <a:endParaRPr lang="en-US" dirty="0"/>
          </a:p>
        </p:txBody>
      </p:sp>
      <p:sp>
        <p:nvSpPr>
          <p:cNvPr id="4" name="Slide Number Placeholder 3"/>
          <p:cNvSpPr>
            <a:spLocks noGrp="1"/>
          </p:cNvSpPr>
          <p:nvPr>
            <p:ph type="sldNum" sz="quarter" idx="10"/>
          </p:nvPr>
        </p:nvSpPr>
        <p:spPr/>
        <p:txBody>
          <a:bodyPr/>
          <a:lstStyle/>
          <a:p>
            <a:fld id="{9F4F10EF-9039-4D93-9301-E9968B31CBA8}" type="slidenum">
              <a:rPr lang="en-US" smtClean="0"/>
              <a:t>6</a:t>
            </a:fld>
            <a:endParaRPr lang="en-US"/>
          </a:p>
        </p:txBody>
      </p:sp>
    </p:spTree>
    <p:extLst>
      <p:ext uri="{BB962C8B-B14F-4D97-AF65-F5344CB8AC3E}">
        <p14:creationId xmlns:p14="http://schemas.microsoft.com/office/powerpoint/2010/main" val="2070047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social learning theory, Cho might have engaged in his crime because of association with other criminals. </a:t>
            </a:r>
          </a:p>
          <a:p>
            <a:r>
              <a:rPr lang="en-US" dirty="0"/>
              <a:t>The theory argues that the engagement in the crime leads to reinforcement of individuals to continue engaging in crimes that have been committed.</a:t>
            </a:r>
            <a:r>
              <a:rPr lang="en-US" baseline="0" dirty="0"/>
              <a:t> The theory clearly states that continued engagement in criminal activities can always affect how individuals engage with others hence having significant impact on their livelihood.  </a:t>
            </a:r>
            <a:r>
              <a:rPr lang="en-US" dirty="0"/>
              <a:t>Social learning theory states that continued engagement in crime leads people to believe that engagement in the criminal activities as desirable. </a:t>
            </a:r>
          </a:p>
          <a:p>
            <a:endParaRPr lang="en-US" dirty="0"/>
          </a:p>
        </p:txBody>
      </p:sp>
      <p:sp>
        <p:nvSpPr>
          <p:cNvPr id="4" name="Slide Number Placeholder 3"/>
          <p:cNvSpPr>
            <a:spLocks noGrp="1"/>
          </p:cNvSpPr>
          <p:nvPr>
            <p:ph type="sldNum" sz="quarter" idx="10"/>
          </p:nvPr>
        </p:nvSpPr>
        <p:spPr/>
        <p:txBody>
          <a:bodyPr/>
          <a:lstStyle/>
          <a:p>
            <a:fld id="{9F4F10EF-9039-4D93-9301-E9968B31CBA8}" type="slidenum">
              <a:rPr lang="en-US" smtClean="0"/>
              <a:t>7</a:t>
            </a:fld>
            <a:endParaRPr lang="en-US"/>
          </a:p>
        </p:txBody>
      </p:sp>
    </p:spTree>
    <p:extLst>
      <p:ext uri="{BB962C8B-B14F-4D97-AF65-F5344CB8AC3E}">
        <p14:creationId xmlns:p14="http://schemas.microsoft.com/office/powerpoint/2010/main" val="920194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social learning theory reinforcement increases behaviors. This would</a:t>
            </a:r>
            <a:r>
              <a:rPr lang="en-US" baseline="0" dirty="0"/>
              <a:t> contribute to positive changes within the society hence leading to behaviors that are positive for the students. </a:t>
            </a:r>
            <a:r>
              <a:rPr lang="en-US" dirty="0"/>
              <a:t>Positive reinforcement could have prevented the negative behaviors from the student.</a:t>
            </a:r>
            <a:r>
              <a:rPr lang="en-US" baseline="0" dirty="0"/>
              <a:t> Additionally, n</a:t>
            </a:r>
            <a:r>
              <a:rPr lang="en-US" dirty="0"/>
              <a:t>egative reinforcement could have led to punishment. This would have demonstrated that any negative behaviors could have affected his performance of the student.</a:t>
            </a:r>
          </a:p>
          <a:p>
            <a:endParaRPr lang="en-US" dirty="0"/>
          </a:p>
        </p:txBody>
      </p:sp>
      <p:sp>
        <p:nvSpPr>
          <p:cNvPr id="4" name="Slide Number Placeholder 3"/>
          <p:cNvSpPr>
            <a:spLocks noGrp="1"/>
          </p:cNvSpPr>
          <p:nvPr>
            <p:ph type="sldNum" sz="quarter" idx="10"/>
          </p:nvPr>
        </p:nvSpPr>
        <p:spPr/>
        <p:txBody>
          <a:bodyPr/>
          <a:lstStyle/>
          <a:p>
            <a:fld id="{9F4F10EF-9039-4D93-9301-E9968B31CBA8}" type="slidenum">
              <a:rPr lang="en-US" smtClean="0"/>
              <a:t>8</a:t>
            </a:fld>
            <a:endParaRPr lang="en-US"/>
          </a:p>
        </p:txBody>
      </p:sp>
    </p:spTree>
    <p:extLst>
      <p:ext uri="{BB962C8B-B14F-4D97-AF65-F5344CB8AC3E}">
        <p14:creationId xmlns:p14="http://schemas.microsoft.com/office/powerpoint/2010/main" val="1699465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self control theory, individuals who learn early in life to control and manage crime always have less engagement in criminal activities.</a:t>
            </a:r>
            <a:r>
              <a:rPr lang="en-US" baseline="0" dirty="0"/>
              <a:t> Self control allows an individual to have less involvement and exercise in activities that involve criminal activities. However, engaging in actions that prevent criminal engagement and activities is a sure way of preventing any involvement in crime. </a:t>
            </a:r>
            <a:r>
              <a:rPr lang="en-US" dirty="0"/>
              <a:t>Problem behaviors such as substance abuse and unemployment problems are major contributors to crime. According to this theory, Cho had been actively involved in criminal activities as compared to other members of his age mates. </a:t>
            </a:r>
          </a:p>
          <a:p>
            <a:pPr marL="0" indent="0">
              <a:buNone/>
            </a:pPr>
            <a:endParaRPr lang="en-US" dirty="0"/>
          </a:p>
        </p:txBody>
      </p:sp>
      <p:sp>
        <p:nvSpPr>
          <p:cNvPr id="4" name="Slide Number Placeholder 3"/>
          <p:cNvSpPr>
            <a:spLocks noGrp="1"/>
          </p:cNvSpPr>
          <p:nvPr>
            <p:ph type="sldNum" sz="quarter" idx="10"/>
          </p:nvPr>
        </p:nvSpPr>
        <p:spPr/>
        <p:txBody>
          <a:bodyPr/>
          <a:lstStyle/>
          <a:p>
            <a:fld id="{9F4F10EF-9039-4D93-9301-E9968B31CBA8}" type="slidenum">
              <a:rPr lang="en-US" smtClean="0"/>
              <a:t>9</a:t>
            </a:fld>
            <a:endParaRPr lang="en-US"/>
          </a:p>
        </p:txBody>
      </p:sp>
    </p:spTree>
    <p:extLst>
      <p:ext uri="{BB962C8B-B14F-4D97-AF65-F5344CB8AC3E}">
        <p14:creationId xmlns:p14="http://schemas.microsoft.com/office/powerpoint/2010/main" val="1032888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Establish self control programs in schools. Prevent individuals from engaging in criminal activities.</a:t>
            </a:r>
            <a:r>
              <a:rPr lang="en-US" baseline="0" dirty="0"/>
              <a:t> In addition, t</a:t>
            </a:r>
            <a:r>
              <a:rPr lang="en-US" dirty="0"/>
              <a:t>o prevent mass shootings, individuals who have history of violent crime need to be put on high alert. Also, counseling services in schools should be provided to ensure that here is sufficient engagement of students in prevention from involvement in any violent activities. </a:t>
            </a:r>
          </a:p>
          <a:p>
            <a:endParaRPr lang="en-US" dirty="0"/>
          </a:p>
        </p:txBody>
      </p:sp>
      <p:sp>
        <p:nvSpPr>
          <p:cNvPr id="4" name="Slide Number Placeholder 3"/>
          <p:cNvSpPr>
            <a:spLocks noGrp="1"/>
          </p:cNvSpPr>
          <p:nvPr>
            <p:ph type="sldNum" sz="quarter" idx="10"/>
          </p:nvPr>
        </p:nvSpPr>
        <p:spPr/>
        <p:txBody>
          <a:bodyPr/>
          <a:lstStyle/>
          <a:p>
            <a:fld id="{9F4F10EF-9039-4D93-9301-E9968B31CBA8}" type="slidenum">
              <a:rPr lang="en-US" smtClean="0"/>
              <a:t>10</a:t>
            </a:fld>
            <a:endParaRPr lang="en-US"/>
          </a:p>
        </p:txBody>
      </p:sp>
    </p:spTree>
    <p:extLst>
      <p:ext uri="{BB962C8B-B14F-4D97-AF65-F5344CB8AC3E}">
        <p14:creationId xmlns:p14="http://schemas.microsoft.com/office/powerpoint/2010/main" val="1983316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779926-E700-4138-ACB5-05373E20623A}"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1917085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779926-E700-4138-ACB5-05373E20623A}"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1701674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779926-E700-4138-ACB5-05373E20623A}"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FDD870-F006-44E1-8A5F-BF7FF226AB0B}"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9293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779926-E700-4138-ACB5-05373E20623A}"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25021376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779926-E700-4138-ACB5-05373E20623A}"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FDD870-F006-44E1-8A5F-BF7FF226AB0B}"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02177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779926-E700-4138-ACB5-05373E20623A}"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1389611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779926-E700-4138-ACB5-05373E20623A}"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1270666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779926-E700-4138-ACB5-05373E20623A}"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578473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779926-E700-4138-ACB5-05373E20623A}"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4205677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779926-E700-4138-ACB5-05373E20623A}"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1706980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779926-E700-4138-ACB5-05373E20623A}"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2979089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779926-E700-4138-ACB5-05373E20623A}" type="datetimeFigureOut">
              <a:rPr lang="en-US" smtClean="0"/>
              <a:t>9/1/2021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1004178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779926-E700-4138-ACB5-05373E20623A}" type="datetimeFigureOut">
              <a:rPr lang="en-US" smtClean="0"/>
              <a:t>9/1/2021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3016911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79926-E700-4138-ACB5-05373E20623A}" type="datetimeFigureOut">
              <a:rPr lang="en-US" smtClean="0"/>
              <a:t>9/1/2021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3736757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9779926-E700-4138-ACB5-05373E20623A}"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472099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779926-E700-4138-ACB5-05373E20623A}"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FDD870-F006-44E1-8A5F-BF7FF226AB0B}" type="slidenum">
              <a:rPr lang="en-US" smtClean="0"/>
              <a:t>‹#›</a:t>
            </a:fld>
            <a:endParaRPr lang="en-US"/>
          </a:p>
        </p:txBody>
      </p:sp>
    </p:spTree>
    <p:extLst>
      <p:ext uri="{BB962C8B-B14F-4D97-AF65-F5344CB8AC3E}">
        <p14:creationId xmlns:p14="http://schemas.microsoft.com/office/powerpoint/2010/main" val="2938890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theme" Target="../theme/theme1.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9779926-E700-4138-ACB5-05373E20623A}" type="datetimeFigureOut">
              <a:rPr lang="en-US" smtClean="0"/>
              <a:t>9/1/2021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BFDD870-F006-44E1-8A5F-BF7FF226AB0B}" type="slidenum">
              <a:rPr lang="en-US" smtClean="0"/>
              <a:t>‹#›</a:t>
            </a:fld>
            <a:endParaRPr lang="en-US"/>
          </a:p>
        </p:txBody>
      </p:sp>
    </p:spTree>
    <p:extLst>
      <p:ext uri="{BB962C8B-B14F-4D97-AF65-F5344CB8AC3E}">
        <p14:creationId xmlns:p14="http://schemas.microsoft.com/office/powerpoint/2010/main" val="20657535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Human Services </a:t>
            </a:r>
          </a:p>
        </p:txBody>
      </p:sp>
      <p:sp>
        <p:nvSpPr>
          <p:cNvPr id="3" name="Subtitle 2"/>
          <p:cNvSpPr>
            <a:spLocks noGrp="1"/>
          </p:cNvSpPr>
          <p:nvPr>
            <p:ph type="subTitle" idx="1"/>
          </p:nvPr>
        </p:nvSpPr>
        <p:spPr/>
        <p:txBody>
          <a:bodyPr/>
          <a:lstStyle/>
          <a:p>
            <a:r>
              <a:rPr lang="en-US" dirty="0"/>
              <a:t>School Shootings </a:t>
            </a:r>
          </a:p>
        </p:txBody>
      </p:sp>
    </p:spTree>
    <p:extLst>
      <p:ext uri="{BB962C8B-B14F-4D97-AF65-F5344CB8AC3E}">
        <p14:creationId xmlns:p14="http://schemas.microsoft.com/office/powerpoint/2010/main" val="2855978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Recommendations to school administrators </a:t>
            </a:r>
          </a:p>
        </p:txBody>
      </p:sp>
      <p:sp>
        <p:nvSpPr>
          <p:cNvPr id="3" name="Content Placeholder 2"/>
          <p:cNvSpPr>
            <a:spLocks noGrp="1"/>
          </p:cNvSpPr>
          <p:nvPr>
            <p:ph idx="1"/>
          </p:nvPr>
        </p:nvSpPr>
        <p:spPr/>
        <p:txBody>
          <a:bodyPr/>
          <a:lstStyle/>
          <a:p>
            <a:r>
              <a:rPr lang="en-US" dirty="0"/>
              <a:t>Establish self control programs in schools </a:t>
            </a:r>
          </a:p>
          <a:p>
            <a:r>
              <a:rPr lang="en-US" dirty="0"/>
              <a:t>Prevent individuals from engaging in criminal activities</a:t>
            </a:r>
          </a:p>
          <a:p>
            <a:r>
              <a:rPr lang="en-US" dirty="0"/>
              <a:t>To prevent mass shootings, individuals who have history of violent crime need to be put on high alert. </a:t>
            </a:r>
          </a:p>
          <a:p>
            <a:r>
              <a:rPr lang="en-US" dirty="0"/>
              <a:t>Counseling services in schools should be provided to ensure that here is sufficient engagement of students in prevention from involvement in any violent activities. </a:t>
            </a:r>
          </a:p>
        </p:txBody>
      </p:sp>
    </p:spTree>
    <p:extLst>
      <p:ext uri="{BB962C8B-B14F-4D97-AF65-F5344CB8AC3E}">
        <p14:creationId xmlns:p14="http://schemas.microsoft.com/office/powerpoint/2010/main" val="3269227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Remodeling  </a:t>
            </a:r>
          </a:p>
        </p:txBody>
      </p:sp>
      <p:sp>
        <p:nvSpPr>
          <p:cNvPr id="3" name="Content Placeholder 2"/>
          <p:cNvSpPr>
            <a:spLocks noGrp="1"/>
          </p:cNvSpPr>
          <p:nvPr>
            <p:ph idx="1"/>
          </p:nvPr>
        </p:nvSpPr>
        <p:spPr/>
        <p:txBody>
          <a:bodyPr/>
          <a:lstStyle/>
          <a:p>
            <a:r>
              <a:rPr lang="en-US" dirty="0"/>
              <a:t>There is a need for schools to remodel behavior of the students to prevent crimes from taking place.</a:t>
            </a:r>
          </a:p>
          <a:p>
            <a:r>
              <a:rPr lang="en-US" dirty="0"/>
              <a:t>School administrators need to ensure that students are less actively involved in criminal behaviors. This would help to prevent any engagement in criminal activities.</a:t>
            </a:r>
          </a:p>
          <a:p>
            <a:r>
              <a:rPr lang="en-US" dirty="0"/>
              <a:t>The school system should train students on how to handle negative learning behaviors so as to improve performance in school systems. </a:t>
            </a:r>
          </a:p>
        </p:txBody>
      </p:sp>
    </p:spTree>
    <p:extLst>
      <p:ext uri="{BB962C8B-B14F-4D97-AF65-F5344CB8AC3E}">
        <p14:creationId xmlns:p14="http://schemas.microsoft.com/office/powerpoint/2010/main" val="3520382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p:txBody>
          <a:bodyPr/>
          <a:lstStyle/>
          <a:p>
            <a:r>
              <a:rPr lang="en-US" dirty="0"/>
              <a:t>To sum it up, the Virginia Tech Shooting raised issues concerning gun related violence in the United States. </a:t>
            </a:r>
          </a:p>
          <a:p>
            <a:r>
              <a:rPr lang="en-US" dirty="0"/>
              <a:t>While the mass shooting raised the issues of gun violence and gun related privacy, journalism ethics and other issues. </a:t>
            </a:r>
          </a:p>
          <a:p>
            <a:endParaRPr lang="en-US" dirty="0"/>
          </a:p>
        </p:txBody>
      </p:sp>
    </p:spTree>
    <p:extLst>
      <p:ext uri="{BB962C8B-B14F-4D97-AF65-F5344CB8AC3E}">
        <p14:creationId xmlns:p14="http://schemas.microsoft.com/office/powerpoint/2010/main" val="4223490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a:t>
            </a:r>
          </a:p>
        </p:txBody>
      </p:sp>
      <p:sp>
        <p:nvSpPr>
          <p:cNvPr id="3" name="Content Placeholder 2"/>
          <p:cNvSpPr>
            <a:spLocks noGrp="1"/>
          </p:cNvSpPr>
          <p:nvPr>
            <p:ph idx="1"/>
          </p:nvPr>
        </p:nvSpPr>
        <p:spPr/>
        <p:txBody>
          <a:bodyPr>
            <a:normAutofit/>
          </a:bodyPr>
          <a:lstStyle/>
          <a:p>
            <a:r>
              <a:rPr lang="en-US" dirty="0" err="1"/>
              <a:t>Tibbetts</a:t>
            </a:r>
            <a:r>
              <a:rPr lang="en-US" dirty="0"/>
              <a:t>, S. G. (2012). </a:t>
            </a:r>
            <a:r>
              <a:rPr lang="en-US" i="1" dirty="0"/>
              <a:t>Criminological theory: The essentials</a:t>
            </a:r>
            <a:r>
              <a:rPr lang="en-US" dirty="0"/>
              <a:t>. London: SAGE.</a:t>
            </a:r>
          </a:p>
          <a:p>
            <a:r>
              <a:rPr lang="en-US" dirty="0"/>
              <a:t> Gibson, M., &amp; Rafter, N. H. (2006). </a:t>
            </a:r>
            <a:r>
              <a:rPr lang="en-US" i="1" dirty="0"/>
              <a:t>Criminal man</a:t>
            </a:r>
            <a:r>
              <a:rPr lang="en-US" dirty="0"/>
              <a:t>. Durham, NC : Duke University Press</a:t>
            </a:r>
          </a:p>
          <a:p>
            <a:r>
              <a:rPr lang="en-US" dirty="0"/>
              <a:t>Best, J. (2019). </a:t>
            </a:r>
            <a:r>
              <a:rPr lang="en-US" i="1" dirty="0"/>
              <a:t>Random violence: How we talk about new crimes and new victims</a:t>
            </a:r>
            <a:r>
              <a:rPr lang="en-US" dirty="0"/>
              <a:t>. Berkeley: University of California Press.</a:t>
            </a:r>
          </a:p>
          <a:p>
            <a:r>
              <a:rPr lang="en-US" dirty="0"/>
              <a:t> Crews, G. A. (2020). </a:t>
            </a:r>
            <a:r>
              <a:rPr lang="en-US" i="1" dirty="0"/>
              <a:t>Handbook of research on mass shootings and multiple victim violence</a:t>
            </a:r>
            <a:r>
              <a:rPr lang="en-US" dirty="0"/>
              <a:t>. Hershey, PA : Information Science Reference</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508341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a:t>
            </a:r>
          </a:p>
        </p:txBody>
      </p:sp>
      <p:sp>
        <p:nvSpPr>
          <p:cNvPr id="3" name="Content Placeholder 2"/>
          <p:cNvSpPr>
            <a:spLocks noGrp="1"/>
          </p:cNvSpPr>
          <p:nvPr>
            <p:ph idx="1"/>
          </p:nvPr>
        </p:nvSpPr>
        <p:spPr/>
        <p:txBody>
          <a:bodyPr/>
          <a:lstStyle/>
          <a:p>
            <a:r>
              <a:rPr lang="en-US" dirty="0"/>
              <a:t>School shootings have become a common thing in the United States.</a:t>
            </a:r>
          </a:p>
          <a:p>
            <a:r>
              <a:rPr lang="en-US" dirty="0"/>
              <a:t> Virginia Tech Shooting (April 16, 2007) is the most commonly known school shooting event that occurred in the United States. </a:t>
            </a:r>
          </a:p>
          <a:p>
            <a:r>
              <a:rPr lang="en-US" dirty="0"/>
              <a:t>A US resident of south Korean decent who was an undergraduate at the time had killed 32 people and wounded 17 others.</a:t>
            </a:r>
          </a:p>
          <a:p>
            <a:r>
              <a:rPr lang="en-US" dirty="0"/>
              <a:t>Six students jumped out of windows, which made them to escape the situation. </a:t>
            </a:r>
          </a:p>
          <a:p>
            <a:r>
              <a:rPr lang="en-US" dirty="0"/>
              <a:t>This became one of the deadliest mass shootings that had occurred in the United States at the time. </a:t>
            </a:r>
          </a:p>
        </p:txBody>
      </p:sp>
    </p:spTree>
    <p:extLst>
      <p:ext uri="{BB962C8B-B14F-4D97-AF65-F5344CB8AC3E}">
        <p14:creationId xmlns:p14="http://schemas.microsoft.com/office/powerpoint/2010/main" val="387226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International Media Coverage</a:t>
            </a:r>
          </a:p>
        </p:txBody>
      </p:sp>
      <p:sp>
        <p:nvSpPr>
          <p:cNvPr id="3" name="Content Placeholder 2"/>
          <p:cNvSpPr>
            <a:spLocks noGrp="1"/>
          </p:cNvSpPr>
          <p:nvPr>
            <p:ph idx="1"/>
          </p:nvPr>
        </p:nvSpPr>
        <p:spPr/>
        <p:txBody>
          <a:bodyPr/>
          <a:lstStyle/>
          <a:p>
            <a:r>
              <a:rPr lang="en-US" dirty="0"/>
              <a:t>Virginia Tech Shooting was highly covered by the media.</a:t>
            </a:r>
          </a:p>
          <a:p>
            <a:r>
              <a:rPr lang="en-US" dirty="0"/>
              <a:t>The mass shooting sparked debate on gun laws, gun violence and video ethics.</a:t>
            </a:r>
          </a:p>
          <a:p>
            <a:r>
              <a:rPr lang="en-US" dirty="0"/>
              <a:t>After 2 days of the mass shooting, Cho’s the mass shooter manifesto was released by the media.</a:t>
            </a:r>
          </a:p>
          <a:p>
            <a:r>
              <a:rPr lang="en-US" dirty="0"/>
              <a:t>Cho was reported had suffered from mental health issues. </a:t>
            </a:r>
          </a:p>
          <a:p>
            <a:r>
              <a:rPr lang="en-US" dirty="0"/>
              <a:t>The Virginia Tech board was appointed to review the actions that should have been taken to prevent the crime from taking place. </a:t>
            </a:r>
          </a:p>
        </p:txBody>
      </p:sp>
    </p:spTree>
    <p:extLst>
      <p:ext uri="{BB962C8B-B14F-4D97-AF65-F5344CB8AC3E}">
        <p14:creationId xmlns:p14="http://schemas.microsoft.com/office/powerpoint/2010/main" val="2416051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Perpetrator </a:t>
            </a:r>
          </a:p>
        </p:txBody>
      </p:sp>
      <p:sp>
        <p:nvSpPr>
          <p:cNvPr id="3" name="Content Placeholder 2"/>
          <p:cNvSpPr>
            <a:spLocks noGrp="1"/>
          </p:cNvSpPr>
          <p:nvPr>
            <p:ph idx="1"/>
          </p:nvPr>
        </p:nvSpPr>
        <p:spPr/>
        <p:txBody>
          <a:bodyPr/>
          <a:lstStyle/>
          <a:p>
            <a:r>
              <a:rPr lang="en-US" dirty="0"/>
              <a:t>The Virginia Tech Review board provided a detailed report of the troubled past of the perpetrator. </a:t>
            </a:r>
          </a:p>
          <a:p>
            <a:r>
              <a:rPr lang="en-US" dirty="0"/>
              <a:t>They claimed that his history of stalking and gun violence had taken place for many years. </a:t>
            </a:r>
          </a:p>
          <a:p>
            <a:r>
              <a:rPr lang="en-US" dirty="0"/>
              <a:t>Cho had been diagnosed with anxiety, selective mutism and severe depression. </a:t>
            </a:r>
          </a:p>
          <a:p>
            <a:r>
              <a:rPr lang="en-US" dirty="0"/>
              <a:t>Cho had been bullied for many years leading to the advancement of mental health issues. </a:t>
            </a:r>
          </a:p>
        </p:txBody>
      </p:sp>
    </p:spTree>
    <p:extLst>
      <p:ext uri="{BB962C8B-B14F-4D97-AF65-F5344CB8AC3E}">
        <p14:creationId xmlns:p14="http://schemas.microsoft.com/office/powerpoint/2010/main" val="3252989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History of Depression and Anxiety</a:t>
            </a:r>
          </a:p>
        </p:txBody>
      </p:sp>
      <p:sp>
        <p:nvSpPr>
          <p:cNvPr id="3" name="Content Placeholder 2"/>
          <p:cNvSpPr>
            <a:spLocks noGrp="1"/>
          </p:cNvSpPr>
          <p:nvPr>
            <p:ph idx="1"/>
          </p:nvPr>
        </p:nvSpPr>
        <p:spPr/>
        <p:txBody>
          <a:bodyPr/>
          <a:lstStyle/>
          <a:p>
            <a:r>
              <a:rPr lang="en-US" dirty="0"/>
              <a:t>Cho had been diagnosed with anxiety earlier in life. </a:t>
            </a:r>
          </a:p>
          <a:p>
            <a:r>
              <a:rPr lang="en-US" dirty="0"/>
              <a:t>No measures had been put to control Cho from engaging in past cases of violence. </a:t>
            </a:r>
          </a:p>
          <a:p>
            <a:r>
              <a:rPr lang="en-US" dirty="0"/>
              <a:t>Cho had been put to therapy but chose to discontinue therapy</a:t>
            </a:r>
          </a:p>
          <a:p>
            <a:r>
              <a:rPr lang="en-US" dirty="0"/>
              <a:t>Cho had deteriorated mental health condition leading him to engage with violent criminal groupings.</a:t>
            </a:r>
          </a:p>
          <a:p>
            <a:r>
              <a:rPr lang="en-US" dirty="0"/>
              <a:t>Cho would later be involved in this violent criminal activities leading to his engagement with the violent individuals. </a:t>
            </a:r>
          </a:p>
        </p:txBody>
      </p:sp>
    </p:spTree>
    <p:extLst>
      <p:ext uri="{BB962C8B-B14F-4D97-AF65-F5344CB8AC3E}">
        <p14:creationId xmlns:p14="http://schemas.microsoft.com/office/powerpoint/2010/main" val="2932696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Media Response </a:t>
            </a:r>
          </a:p>
        </p:txBody>
      </p:sp>
      <p:sp>
        <p:nvSpPr>
          <p:cNvPr id="3" name="Content Placeholder 2"/>
          <p:cNvSpPr>
            <a:spLocks noGrp="1"/>
          </p:cNvSpPr>
          <p:nvPr>
            <p:ph idx="1"/>
          </p:nvPr>
        </p:nvSpPr>
        <p:spPr/>
        <p:txBody>
          <a:bodyPr/>
          <a:lstStyle/>
          <a:p>
            <a:r>
              <a:rPr lang="en-US" dirty="0"/>
              <a:t>NBC news, Reuters, Associated Press that had raised questions on the perpetrators history of violence. </a:t>
            </a:r>
          </a:p>
          <a:p>
            <a:r>
              <a:rPr lang="en-US" dirty="0"/>
              <a:t>There was a history of the perpetrator that showed him raising a hammer or him holding pose that promoted South Korean violence. </a:t>
            </a:r>
          </a:p>
          <a:p>
            <a:r>
              <a:rPr lang="en-US" dirty="0"/>
              <a:t> The Virginia Tech Review had reported that Cho had reported inability of handling stress and frightening prospect that had affected his whole life. </a:t>
            </a:r>
          </a:p>
          <a:p>
            <a:endParaRPr lang="en-US" dirty="0"/>
          </a:p>
        </p:txBody>
      </p:sp>
    </p:spTree>
    <p:extLst>
      <p:ext uri="{BB962C8B-B14F-4D97-AF65-F5344CB8AC3E}">
        <p14:creationId xmlns:p14="http://schemas.microsoft.com/office/powerpoint/2010/main" val="2511582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Learning Theory for addressing the Crime</a:t>
            </a:r>
          </a:p>
        </p:txBody>
      </p:sp>
      <p:sp>
        <p:nvSpPr>
          <p:cNvPr id="3" name="Content Placeholder 2"/>
          <p:cNvSpPr>
            <a:spLocks noGrp="1"/>
          </p:cNvSpPr>
          <p:nvPr>
            <p:ph idx="1"/>
          </p:nvPr>
        </p:nvSpPr>
        <p:spPr/>
        <p:txBody>
          <a:bodyPr/>
          <a:lstStyle/>
          <a:p>
            <a:r>
              <a:rPr lang="en-US" dirty="0"/>
              <a:t>According to social learning theory, Cho might have engaged in his crime because of association with other criminals. </a:t>
            </a:r>
          </a:p>
          <a:p>
            <a:r>
              <a:rPr lang="en-US" dirty="0"/>
              <a:t>The theory argues that the engagement in the crime leads to reinforcement of individuals to continue engaging in crimes that have been committed. </a:t>
            </a:r>
          </a:p>
          <a:p>
            <a:r>
              <a:rPr lang="en-US" dirty="0"/>
              <a:t>Social learning theory states that continued engagement in crime leads people to believe that engagement in the criminal activities as desirable. </a:t>
            </a:r>
          </a:p>
        </p:txBody>
      </p:sp>
    </p:spTree>
    <p:extLst>
      <p:ext uri="{BB962C8B-B14F-4D97-AF65-F5344CB8AC3E}">
        <p14:creationId xmlns:p14="http://schemas.microsoft.com/office/powerpoint/2010/main" val="2280892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Learning Theory</a:t>
            </a:r>
          </a:p>
        </p:txBody>
      </p:sp>
      <p:sp>
        <p:nvSpPr>
          <p:cNvPr id="3" name="Content Placeholder 2"/>
          <p:cNvSpPr>
            <a:spLocks noGrp="1"/>
          </p:cNvSpPr>
          <p:nvPr>
            <p:ph idx="1"/>
          </p:nvPr>
        </p:nvSpPr>
        <p:spPr/>
        <p:txBody>
          <a:bodyPr/>
          <a:lstStyle/>
          <a:p>
            <a:r>
              <a:rPr lang="en-US" dirty="0"/>
              <a:t>According to social learning theory reinforcement increases behaviors.</a:t>
            </a:r>
          </a:p>
          <a:p>
            <a:r>
              <a:rPr lang="en-US" dirty="0"/>
              <a:t>Positive reinforcement could have prevented the negative behaviors from the student </a:t>
            </a:r>
          </a:p>
          <a:p>
            <a:r>
              <a:rPr lang="en-US" dirty="0"/>
              <a:t>Negative reinforcement could have led to punishment. This would have demonstrated that any negative behaviors could have affected his performance of the student</a:t>
            </a:r>
          </a:p>
        </p:txBody>
      </p:sp>
    </p:spTree>
    <p:extLst>
      <p:ext uri="{BB962C8B-B14F-4D97-AF65-F5344CB8AC3E}">
        <p14:creationId xmlns:p14="http://schemas.microsoft.com/office/powerpoint/2010/main" val="1012459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 Control Theory of Crime </a:t>
            </a:r>
          </a:p>
        </p:txBody>
      </p:sp>
      <p:sp>
        <p:nvSpPr>
          <p:cNvPr id="3" name="Content Placeholder 2"/>
          <p:cNvSpPr>
            <a:spLocks noGrp="1"/>
          </p:cNvSpPr>
          <p:nvPr>
            <p:ph idx="1"/>
          </p:nvPr>
        </p:nvSpPr>
        <p:spPr/>
        <p:txBody>
          <a:bodyPr/>
          <a:lstStyle/>
          <a:p>
            <a:r>
              <a:rPr lang="en-US" dirty="0"/>
              <a:t>According to self control theory, individuals who learn early in life to control and manage crime always have less engagement in criminal activities. </a:t>
            </a:r>
          </a:p>
          <a:p>
            <a:r>
              <a:rPr lang="en-US" dirty="0"/>
              <a:t>Problem behaviors such as substance abuse and unemployment problems are major contributors to crime </a:t>
            </a:r>
          </a:p>
          <a:p>
            <a:r>
              <a:rPr lang="en-US" dirty="0"/>
              <a:t>According to this theory, Cho had been actively involved in criminal activities as compared to other members of his age mates. </a:t>
            </a:r>
          </a:p>
          <a:p>
            <a:pPr marL="0" indent="0">
              <a:buNone/>
            </a:pPr>
            <a:endParaRPr lang="en-US" dirty="0"/>
          </a:p>
        </p:txBody>
      </p:sp>
    </p:spTree>
    <p:extLst>
      <p:ext uri="{BB962C8B-B14F-4D97-AF65-F5344CB8AC3E}">
        <p14:creationId xmlns:p14="http://schemas.microsoft.com/office/powerpoint/2010/main" val="253825128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1224</TotalTime>
  <Words>1369</Words>
  <Application>Microsoft Office PowerPoint</Application>
  <PresentationFormat>Widescreen</PresentationFormat>
  <Paragraphs>92</Paragraphs>
  <Slides>13</Slides>
  <Notes>10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Facet</vt:lpstr>
      <vt:lpstr>Human Services </vt:lpstr>
      <vt:lpstr>Introduction </vt:lpstr>
      <vt:lpstr>International Media Coverage</vt:lpstr>
      <vt:lpstr>Perpetrator </vt:lpstr>
      <vt:lpstr>History of Depression and Anxiety</vt:lpstr>
      <vt:lpstr>Media Response </vt:lpstr>
      <vt:lpstr>Social Learning Theory for addressing the Crime</vt:lpstr>
      <vt:lpstr>Social Learning Theory</vt:lpstr>
      <vt:lpstr>Self Control Theory of Crime </vt:lpstr>
      <vt:lpstr>Recommendations to school administrators </vt:lpstr>
      <vt:lpstr>Remodeling  </vt:lpstr>
      <vt:lpstr>Conclusion</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Services </dc:title>
  <dc:creator>TITO</dc:creator>
  <cp:lastModifiedBy>Unknown User</cp:lastModifiedBy>
  <cp:revision>23</cp:revision>
  <dcterms:created xsi:type="dcterms:W3CDTF">2021-08-31T21:34:23Z</dcterms:created>
  <dcterms:modified xsi:type="dcterms:W3CDTF">2021-09-01T18:12:41Z</dcterms:modified>
</cp:coreProperties>
</file>